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3"/>
  </p:notesMasterIdLst>
  <p:sldIdLst>
    <p:sldId id="294" r:id="rId3"/>
    <p:sldId id="848" r:id="rId4"/>
    <p:sldId id="867" r:id="rId5"/>
    <p:sldId id="868" r:id="rId6"/>
    <p:sldId id="865" r:id="rId7"/>
    <p:sldId id="869" r:id="rId8"/>
    <p:sldId id="856" r:id="rId9"/>
    <p:sldId id="664" r:id="rId10"/>
    <p:sldId id="854" r:id="rId11"/>
    <p:sldId id="852" r:id="rId12"/>
    <p:sldId id="857" r:id="rId13"/>
    <p:sldId id="802" r:id="rId14"/>
    <p:sldId id="853" r:id="rId15"/>
    <p:sldId id="445" r:id="rId16"/>
    <p:sldId id="822" r:id="rId17"/>
    <p:sldId id="723" r:id="rId18"/>
    <p:sldId id="836" r:id="rId19"/>
    <p:sldId id="771" r:id="rId20"/>
    <p:sldId id="837" r:id="rId21"/>
    <p:sldId id="804" r:id="rId22"/>
    <p:sldId id="843" r:id="rId23"/>
    <p:sldId id="844" r:id="rId24"/>
    <p:sldId id="845" r:id="rId25"/>
    <p:sldId id="823" r:id="rId26"/>
    <p:sldId id="829" r:id="rId27"/>
    <p:sldId id="726" r:id="rId28"/>
    <p:sldId id="846" r:id="rId29"/>
    <p:sldId id="847" r:id="rId30"/>
    <p:sldId id="826" r:id="rId31"/>
    <p:sldId id="828" r:id="rId32"/>
    <p:sldId id="827" r:id="rId33"/>
    <p:sldId id="824" r:id="rId34"/>
    <p:sldId id="862" r:id="rId35"/>
    <p:sldId id="863" r:id="rId36"/>
    <p:sldId id="864" r:id="rId37"/>
    <p:sldId id="830" r:id="rId38"/>
    <p:sldId id="831" r:id="rId39"/>
    <p:sldId id="832" r:id="rId40"/>
    <p:sldId id="833" r:id="rId41"/>
    <p:sldId id="880" r:id="rId42"/>
    <p:sldId id="842" r:id="rId43"/>
    <p:sldId id="879" r:id="rId44"/>
    <p:sldId id="858" r:id="rId45"/>
    <p:sldId id="859" r:id="rId46"/>
    <p:sldId id="872" r:id="rId47"/>
    <p:sldId id="873" r:id="rId48"/>
    <p:sldId id="874" r:id="rId49"/>
    <p:sldId id="875" r:id="rId50"/>
    <p:sldId id="876" r:id="rId51"/>
    <p:sldId id="878" r:id="rId5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  <p:cmAuthor id="2" name="Microsoft Office User" initials="MOU" lastIdx="2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0AC200"/>
    <a:srgbClr val="F15A22"/>
    <a:srgbClr val="0000FF"/>
    <a:srgbClr val="FFD400"/>
    <a:srgbClr val="00BAE8"/>
    <a:srgbClr val="FAFAFC"/>
    <a:srgbClr val="9437FF"/>
    <a:srgbClr val="44C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2639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1-15T17:38:57.242" idx="1">
    <p:pos x="84" y="790"/>
    <p:text>背景画像を変更する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1-15T17:38:57.242" idx="1">
    <p:pos x="84" y="790"/>
    <p:text>背景画像を変更する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2019/12/13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61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303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一連の活動に際して我々は、様々な技術・ツールとアジャイルプラクティス・マインドセットとを組み合わせ、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日々実験を繰り返しながら、ビジネス的成果へとつなげています。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3607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テスト自動化に限定せず、組織を横断してビジネス的課題の解決をリードするチームとして、</a:t>
            </a:r>
            <a:endParaRPr kumimoji="1" lang="en-US" altLang="ja-JP" dirty="0"/>
          </a:p>
          <a:p>
            <a:r>
              <a:rPr kumimoji="1" lang="ja-JP" altLang="en-US"/>
              <a:t>「</a:t>
            </a:r>
            <a:r>
              <a:rPr kumimoji="1" lang="en-US" altLang="ja-JP" dirty="0"/>
              <a:t>Transformational Leader</a:t>
            </a:r>
            <a:r>
              <a:rPr kumimoji="1" lang="ja-JP" altLang="en-US"/>
              <a:t>」のチームと呼び始めています。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93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328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989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216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5610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それではまず最初に、このセッションの目的を、改めて全員で確認してみましょう。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皆さん、認識はあっていますか？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905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040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00942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2006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951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0167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237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49941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4020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7646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まず最初に結論からお話ししますと、この後紹介する</a:t>
            </a: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具体的な事例を、</a:t>
            </a:r>
            <a:r>
              <a:rPr kumimoji="1" lang="ja-JP" altLang="en-US"/>
              <a:t>皆さんのチーム・会社・組織でそのまま使うことは、まずできません！</a:t>
            </a:r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そのままでは使えないことを、まず最初にご承知おきください。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4737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7787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201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3605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6035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25845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36306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7022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4408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4389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8750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これは、食材だけでは食べられないものが多いことと同じです。</a:t>
            </a:r>
            <a:endParaRPr kumimoji="1" lang="en-US" altLang="ja-JP" dirty="0"/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今回紹介する事例は、</a:t>
            </a:r>
            <a:r>
              <a:rPr kumimoji="1" lang="ja-JP" altLang="en-US"/>
              <a:t>皆さんのチーム・会社・組織にあった形での調理・加工をして、初めて機能します。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51186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79907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53502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81269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53445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8464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それでは次に、最近抱えている課題認識を共有させてください。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※</a:t>
            </a:r>
            <a:r>
              <a:rPr kumimoji="1" lang="ja-JP" altLang="en-US"/>
              <a:t>聴衆の共感を引き出す会話が欲しい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29988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67314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1336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95316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479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6554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1668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3549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それでは皆さんに質問です。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「</a:t>
            </a:r>
            <a:r>
              <a:rPr kumimoji="1" lang="en-US" altLang="ja-JP" dirty="0"/>
              <a:t>SET</a:t>
            </a:r>
            <a:r>
              <a:rPr kumimoji="1" lang="ja-JP" altLang="en-US"/>
              <a:t>」という単語、もしくはその意味をご存知の方、挙手をお願いいたします。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5488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」とは、「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Software Engineer in Test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」の略で、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で生まれたロールです。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書籍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『How Google Tests Software』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に、詳しく説明されています。</a:t>
            </a:r>
            <a:b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同様の役職は、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などにもあります。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9114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私伊藤が、</a:t>
            </a:r>
            <a:r>
              <a:rPr kumimoji="1" lang="en-US" altLang="ja-JP" dirty="0"/>
              <a:t>LINE</a:t>
            </a:r>
            <a:r>
              <a:rPr kumimoji="1" lang="ja-JP" altLang="en-US"/>
              <a:t>の</a:t>
            </a:r>
            <a:r>
              <a:rPr kumimoji="1" lang="en-US" altLang="ja-JP" dirty="0"/>
              <a:t>Engineering Blog</a:t>
            </a:r>
            <a:r>
              <a:rPr kumimoji="1" lang="ja-JP" altLang="en-US"/>
              <a:t>で説明している内容は、コチラになります。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Google</a:t>
            </a:r>
            <a:r>
              <a:rPr kumimoji="1" lang="ja-JP" altLang="en-US"/>
              <a:t>などでの一般的な定義よりは、やっていることの範囲が広いかと思います。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5830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2019年12月13日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2019年12月13日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nagileway.wordpress.com/2016/10/07/modern-agile-jp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ubernetes/kubernetes" TargetMode="External"/><Relationship Id="rId3" Type="http://schemas.openxmlformats.org/officeDocument/2006/relationships/hyperlink" Target="https://www.sonarqube.org/" TargetMode="External"/><Relationship Id="rId7" Type="http://schemas.openxmlformats.org/officeDocument/2006/relationships/hyperlink" Target="https://www.slideshare.net/linecorp/an-agile-way-as-an-set-at-line/linecorp/an-agile-way-as-an-set-at-lin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tiff"/><Relationship Id="rId5" Type="http://schemas.openxmlformats.org/officeDocument/2006/relationships/hyperlink" Target="https://github.com/jenkins-x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v.com/sprint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tiff"/><Relationship Id="rId4" Type="http://schemas.openxmlformats.org/officeDocument/2006/relationships/hyperlink" Target="https://www.amazon.com/dp/B010MH1DAQ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Software_Development_Engineer_in_Test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gineering.linecorp.com/ja/blog/recommend-learning-sessi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伊藤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宏幸・高橋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勲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株式会社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特殊部隊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チームの日常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r>
              <a:rPr lang="ja-JP" altLang="en-US" sz="3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技術と実験を融合した実践アジャイル術</a:t>
            </a: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11505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" name="四角形吹き出し 2">
            <a:extLst>
              <a:ext uri="{FF2B5EF4-FFF2-40B4-BE49-F238E27FC236}">
                <a16:creationId xmlns:a16="http://schemas.microsoft.com/office/drawing/2014/main" id="{C0846EE2-59D4-A140-B6AD-C6A9AB6458EF}"/>
              </a:ext>
            </a:extLst>
          </p:cNvPr>
          <p:cNvSpPr/>
          <p:nvPr/>
        </p:nvSpPr>
        <p:spPr>
          <a:xfrm>
            <a:off x="7462685" y="5816214"/>
            <a:ext cx="1440000" cy="900000"/>
          </a:xfrm>
          <a:prstGeom prst="wedgeRectCallout">
            <a:avLst>
              <a:gd name="adj1" fmla="val -106006"/>
              <a:gd name="adj2" fmla="val -60598"/>
            </a:avLst>
          </a:prstGeom>
          <a:solidFill>
            <a:srgbClr val="FFFF00"/>
          </a:solidFill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LINE</a:t>
            </a:r>
          </a:p>
          <a:p>
            <a:pPr algn="ctr"/>
            <a:r>
              <a:rPr kumimoji="1" lang="ja-JP" altLang="en-US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特有かも</a:t>
            </a:r>
            <a:endParaRPr kumimoji="1" lang="en-US" altLang="ja-JP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EB1E1D-2CDF-F143-8725-921C80DF34F1}"/>
              </a:ext>
            </a:extLst>
          </p:cNvPr>
          <p:cNvSpPr/>
          <p:nvPr/>
        </p:nvSpPr>
        <p:spPr>
          <a:xfrm>
            <a:off x="628651" y="4756743"/>
            <a:ext cx="6834034" cy="943793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52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つの軸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659691" y="2602244"/>
            <a:ext cx="3600000" cy="28800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技術・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エンジニアリング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テスト自動化技術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DevOps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XP</a:t>
            </a: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128927" y="2602244"/>
            <a:ext cx="3600000" cy="28800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アジャイル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プラクティス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Scrum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Kanban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Lean</a:t>
            </a:r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A5FE0BA1-9780-0C45-A53C-C6F4C74C2C12}"/>
              </a:ext>
            </a:extLst>
          </p:cNvPr>
          <p:cNvSpPr txBox="1">
            <a:spLocks/>
          </p:cNvSpPr>
          <p:nvPr/>
        </p:nvSpPr>
        <p:spPr>
          <a:xfrm>
            <a:off x="2894309" y="5482245"/>
            <a:ext cx="3600000" cy="124514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日々の実験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93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Team of</a:t>
            </a:r>
            <a:b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Transformational</a:t>
            </a:r>
            <a:b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Leaders</a:t>
            </a:r>
            <a:endParaRPr kumimoji="1" lang="ja-JP" altLang="en-US" sz="72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951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/>
              <a:t>アジェンダ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09021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ポイント・概要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発見・提供することができる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事例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パフォーマンステストの実現と、問題の事前発見・修正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90214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アイコンを後で使うよ！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5057342"/>
            <a:ext cx="3780000" cy="108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7B53B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7B53B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>
                <a:solidFill>
                  <a:srgbClr val="07B53B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>
              <a:solidFill>
                <a:srgbClr val="07B53B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6409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事例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テストの実装拡大と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の削減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35804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当セッション／資料の目的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165F4D48-7FAF-E144-A359-1BEAC30AC06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お伝えすること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LINE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での実例をもとにした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技術とアジャイルの組み合わせ方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DF09359-7F4D-6C4A-A059-A442245F14D4}"/>
              </a:ext>
            </a:extLst>
          </p:cNvPr>
          <p:cNvSpPr txBox="1">
            <a:spLocks/>
          </p:cNvSpPr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形式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皆さんが現場に持ち帰って、試せるかたちで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EDCBC856-885C-3048-8DFD-25243185A495}"/>
              </a:ext>
            </a:extLst>
          </p:cNvPr>
          <p:cNvSpPr txBox="1">
            <a:spLocks/>
          </p:cNvSpPr>
          <p:nvPr/>
        </p:nvSpPr>
        <p:spPr>
          <a:xfrm>
            <a:off x="628650" y="335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適用可能範囲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363538" lvl="1" indent="-363538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プロダクト開発チーム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363538" lvl="1" indent="-363538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組織を横断した改善活動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847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縦＋横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コンサルティングだけではなく、一緒にチームと苦しみを共有してみよう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で語彙と価値観を合わせ、</a:t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認識のズレや行動の無駄を削ぎ、</a:t>
            </a:r>
            <a:b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より価値にフォーカスする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4527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発見・提供することができる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08384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英語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 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思いやり、共感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18875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ラテン語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共に苦しむ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54915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1428913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way of study sessions</a:t>
            </a:r>
          </a:p>
          <a:p>
            <a:pPr algn="ctr"/>
            <a:r>
              <a:rPr lang="en-US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during business hours!</a:t>
            </a: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Taught by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,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inventor of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Mob Programming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32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仕事で必要なことを、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仕事中に勉強することを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当たり前にする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チームでのルール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基本毎日、</a:t>
            </a: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30-60</a:t>
            </a: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分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業務時間中にやる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業務に役立つトピックであれば</a:t>
            </a:r>
            <a:b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何でも</a:t>
            </a:r>
            <a: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OK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モブプログラミングでやる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批判はしない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楽しむ！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1845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チームが学んだこと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IntelliJ</a:t>
            </a: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のショートカットキー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ドラッカーエクササイズ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マネージャーをグッとさせる</a:t>
            </a:r>
            <a:b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レポートの書き方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2741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実践内容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次のページ参照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どう書こうか？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5667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そのままでは使えません！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72B5EC4-C955-BA45-8112-53F00467E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1159200"/>
            <a:ext cx="5212800" cy="521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218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工夫すべき点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1417686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Onboarding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最前線で活躍できるように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26972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2527840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3185652" y="1689099"/>
            <a:ext cx="5329698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-349250"/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Google Ventures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社が、</a:t>
            </a:r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スタートアップへの投資・支援で</a:t>
            </a:r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活用している方法論</a:t>
            </a:r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（例）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49321" lvl="3" indent="-349250"/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Slack</a:t>
            </a:r>
          </a:p>
          <a:p>
            <a:pPr marL="1049321" lvl="3" indent="-349250"/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Blue Bottle Coffee</a:t>
            </a:r>
          </a:p>
          <a:p>
            <a:pPr marL="363538" lvl="1" indent="-349250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以下を、１週間単位で実施する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アイデア出し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プロトタイピング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ユーザー実験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50000"/>
              </a:lnSpc>
              <a:buNone/>
            </a:pPr>
            <a:r>
              <a:rPr lang="en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https://www.gv.com/sprint/</a:t>
            </a:r>
            <a:endParaRPr lang="en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953682"/>
            <a:ext cx="2557002" cy="38978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3110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事例・課題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ja-JP" altLang="en-US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テスト自動化の改善を行いたい！</a:t>
            </a:r>
            <a:endParaRPr lang="en-US" altLang="ja-JP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50228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何から手をつければ良いか？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en-US" altLang="ja-JP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のテストがない</a:t>
            </a:r>
            <a:endParaRPr lang="en-US" altLang="ja-JP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UT</a:t>
            </a:r>
            <a:r>
              <a:rPr lang="ja-JP" altLang="en-US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IT</a:t>
            </a:r>
            <a:r>
              <a:rPr lang="ja-JP" altLang="en-US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の区別ができていない</a:t>
            </a:r>
            <a:endParaRPr lang="en-US" altLang="ja-JP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ジョブが遅い</a:t>
            </a:r>
            <a:endParaRPr lang="en-US" altLang="ja-JP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ja-JP" altLang="en-US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テストが書きづらい</a:t>
            </a:r>
            <a:endParaRPr lang="en-US" altLang="ja-JP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437062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活用のポイント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ja-JP" altLang="en-US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１週間ごとに「動くソフトウェア」を作成・デモし、短時間の議論で意思決定を行う</a:t>
            </a:r>
            <a:endParaRPr lang="en-US" altLang="ja-JP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41535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実践内容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3318075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工夫すべき点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1445315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成果例：テスト自動化の混乱の解決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2181702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調理・加工が必要です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212C3DF-D885-FA44-B8D7-4643CA8D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1159200"/>
            <a:ext cx="5212800" cy="5212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4076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まとめ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4105862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本当に必要なものを発見しよう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16495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調理・加工のための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つのキー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F88105D-33A3-ED4C-B60F-205840BA4DFE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-352425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25546321-3152-5640-B826-4D2F392D0F9A}"/>
              </a:ext>
            </a:extLst>
          </p:cNvPr>
          <p:cNvSpPr txBox="1">
            <a:spLocks/>
          </p:cNvSpPr>
          <p:nvPr/>
        </p:nvSpPr>
        <p:spPr>
          <a:xfrm>
            <a:off x="628650" y="317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-352425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試し続ける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2DF34281-B223-034D-842B-D46B3D0ACB04}"/>
              </a:ext>
            </a:extLst>
          </p:cNvPr>
          <p:cNvSpPr txBox="1">
            <a:spLocks/>
          </p:cNvSpPr>
          <p:nvPr/>
        </p:nvSpPr>
        <p:spPr>
          <a:xfrm>
            <a:off x="628650" y="46554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-352425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よかったものは取り入れる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68373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Caution!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Scrum is:</a:t>
            </a:r>
          </a:p>
          <a:p>
            <a:pPr marL="363538" lvl="1" indent="-349250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Lightweight</a:t>
            </a:r>
          </a:p>
          <a:p>
            <a:pPr marL="363538" lvl="1" indent="-349250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Simple to understand</a:t>
            </a:r>
          </a:p>
          <a:p>
            <a:pPr marL="363538" lvl="1" indent="-349250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Difficult to master</a:t>
            </a:r>
          </a:p>
          <a:p>
            <a:pPr marL="363538" lvl="1" indent="-349250"/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Scrum Guide, P3</a:t>
            </a:r>
          </a:p>
        </p:txBody>
      </p:sp>
    </p:spTree>
    <p:extLst>
      <p:ext uri="{BB962C8B-B14F-4D97-AF65-F5344CB8AC3E}">
        <p14:creationId xmlns:p14="http://schemas.microsoft.com/office/powerpoint/2010/main" val="2741217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実験し続けて、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自分たちにあうスタイルを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見つける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フォームを固める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5565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そう</a:t>
            </a:r>
            <a:br>
              <a:rPr lang="en-US" altLang="ja-JP" sz="8000" b="1" dirty="0"/>
            </a:br>
            <a:r>
              <a:rPr lang="ja-JP" altLang="en-US" sz="8000" b="1"/>
              <a:t>思い至った理由</a:t>
            </a:r>
            <a:br>
              <a:rPr lang="en-US" altLang="ja-JP" sz="8000" b="1" dirty="0"/>
            </a:br>
            <a:r>
              <a:rPr lang="ja-JP" altLang="en-US" sz="8000" b="1"/>
              <a:t>課題認識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2972323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昨今感じる大きな疑問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アジャイルプラクティスと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マインドセットだけで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改善活動は可能なのか？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18322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解決指針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技術の必要性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2146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解決指針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実験の必要性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88025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狙い・ポイント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組織・ビジネスへ</a:t>
            </a:r>
            <a:endParaRPr lang="en-US" altLang="ja-JP" sz="40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インパクトを与える活動の</a:t>
            </a:r>
            <a:endParaRPr lang="en-US" altLang="ja-JP" sz="40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重要性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247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調理・加工のための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つのキー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F88105D-33A3-ED4C-B60F-205840BA4DFE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-352425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25546321-3152-5640-B826-4D2F392D0F9A}"/>
              </a:ext>
            </a:extLst>
          </p:cNvPr>
          <p:cNvSpPr txBox="1">
            <a:spLocks/>
          </p:cNvSpPr>
          <p:nvPr/>
        </p:nvSpPr>
        <p:spPr>
          <a:xfrm>
            <a:off x="628650" y="317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-352425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試し続ける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2DF34281-B223-034D-842B-D46B3D0ACB04}"/>
              </a:ext>
            </a:extLst>
          </p:cNvPr>
          <p:cNvSpPr txBox="1">
            <a:spLocks/>
          </p:cNvSpPr>
          <p:nvPr/>
        </p:nvSpPr>
        <p:spPr>
          <a:xfrm>
            <a:off x="628650" y="46554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-352425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よかったものは取り入れる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7449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狙い・ポイント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上記の課題認識に対する</a:t>
            </a:r>
            <a:endParaRPr lang="en-US" altLang="ja-JP" sz="40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我々なりの解決方針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27359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なので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technical-excellence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14288" lvl="1" indent="0" algn="ctr"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技術と実装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35291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58C9661-ABCC-0642-B241-9AF6E13ED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24000" y="0"/>
            <a:ext cx="4320000" cy="6858000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b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#</a:t>
            </a:r>
            <a:r>
              <a:rPr lang="ja-JP" altLang="en-US" sz="8000" b="1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とは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9291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oftware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ngineer in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est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8" name="図 7">
            <a:hlinkClick r:id="rId3"/>
            <a:extLst>
              <a:ext uri="{FF2B5EF4-FFF2-40B4-BE49-F238E27FC236}">
                <a16:creationId xmlns:a16="http://schemas.microsoft.com/office/drawing/2014/main" id="{84C1E388-6FEC-1848-A337-F5EBC1417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953683"/>
            <a:ext cx="2996302" cy="3877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3624952" y="1689099"/>
            <a:ext cx="4890398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テスト自動化技術を活用して、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テストとプロセスの改善を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リードするエンジニア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（参考）</a:t>
            </a:r>
            <a:r>
              <a:rPr lang="en-US" altLang="ja-JP" sz="28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53661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482BA27-B3C6-F249-AA11-8F449533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8"/>
            <a:ext cx="9144000" cy="6337062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1F43530-1907-C549-9455-68C4C1BD3404}"/>
              </a:ext>
            </a:extLst>
          </p:cNvPr>
          <p:cNvSpPr/>
          <p:nvPr/>
        </p:nvSpPr>
        <p:spPr>
          <a:xfrm>
            <a:off x="1575893" y="4220224"/>
            <a:ext cx="7226709" cy="1396477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FD0CA484-A347-7A48-A456-FABE8AD0D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14516"/>
            <a:ext cx="7886700" cy="741834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" altLang="ja-JP" sz="20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/>
              </a:rPr>
              <a:t>https://engineering.linecorp.com/ja/blog/recommend-learning-session/</a:t>
            </a:r>
            <a:endParaRPr lang="ja-JP" altLang="en-US" sz="20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893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4058</TotalTime>
  <Words>1397</Words>
  <Application>Microsoft Macintosh PowerPoint</Application>
  <PresentationFormat>画面に合わせる (4:3)</PresentationFormat>
  <Paragraphs>322</Paragraphs>
  <Slides>50</Slides>
  <Notes>50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50</vt:i4>
      </vt:variant>
    </vt:vector>
  </HeadingPairs>
  <TitlesOfParts>
    <vt:vector size="59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Office テーマ</vt:lpstr>
      <vt:lpstr>1_Office テーマ</vt:lpstr>
      <vt:lpstr>特殊部隊 SETチームの日常  -技術と実験を融合した実践アジャイル術-</vt:lpstr>
      <vt:lpstr>当セッション／資料の目的</vt:lpstr>
      <vt:lpstr>そのままでは使えません！</vt:lpstr>
      <vt:lpstr>調理・加工が必要です</vt:lpstr>
      <vt:lpstr>調理・加工のための3つのキー</vt:lpstr>
      <vt:lpstr>なので</vt:lpstr>
      <vt:lpstr>SET #とは</vt:lpstr>
      <vt:lpstr>Software Engineer in Test</vt:lpstr>
      <vt:lpstr>SET #とは</vt:lpstr>
      <vt:lpstr>LINEのSET #とは</vt:lpstr>
      <vt:lpstr>LINEのSET #とは</vt:lpstr>
      <vt:lpstr>LINEのSETの3つの軸</vt:lpstr>
      <vt:lpstr>Team of Transformational Leaders</vt:lpstr>
      <vt:lpstr>アジェンダ</vt:lpstr>
      <vt:lpstr>PowerPoint プレゼンテーション</vt:lpstr>
      <vt:lpstr>ポイント・概要</vt:lpstr>
      <vt:lpstr>事例1：Ayaperf</vt:lpstr>
      <vt:lpstr>アイコンを後で使うよ！</vt:lpstr>
      <vt:lpstr>事例2：Karate</vt:lpstr>
      <vt:lpstr>まとめ</vt:lpstr>
      <vt:lpstr>ポイント</vt:lpstr>
      <vt:lpstr>PowerPoint プレゼンテーション</vt:lpstr>
      <vt:lpstr>PowerPoint プレゼンテーション</vt:lpstr>
      <vt:lpstr>PowerPoint プレゼンテーション</vt:lpstr>
      <vt:lpstr>Learning Lesson #とは</vt:lpstr>
      <vt:lpstr>ポイント</vt:lpstr>
      <vt:lpstr>SETチームでのルール</vt:lpstr>
      <vt:lpstr>SETチームが学んだこと</vt:lpstr>
      <vt:lpstr>実践内容</vt:lpstr>
      <vt:lpstr>工夫すべき点</vt:lpstr>
      <vt:lpstr>成果例：Onboarding</vt:lpstr>
      <vt:lpstr>PowerPoint プレゼンテーション</vt:lpstr>
      <vt:lpstr>Design Sprint #とは</vt:lpstr>
      <vt:lpstr>事例・課題</vt:lpstr>
      <vt:lpstr>何から手をつければ良いか？</vt:lpstr>
      <vt:lpstr>活用のポイント</vt:lpstr>
      <vt:lpstr>実践内容</vt:lpstr>
      <vt:lpstr>工夫すべき点</vt:lpstr>
      <vt:lpstr>成果例：テスト自動化の混乱の解決</vt:lpstr>
      <vt:lpstr>まとめ</vt:lpstr>
      <vt:lpstr>例</vt:lpstr>
      <vt:lpstr>調理・加工のための3つのキー</vt:lpstr>
      <vt:lpstr>Caution!</vt:lpstr>
      <vt:lpstr>結論</vt:lpstr>
      <vt:lpstr>そう 思い至った理由 課題認識</vt:lpstr>
      <vt:lpstr>昨今感じる大きな疑問</vt:lpstr>
      <vt:lpstr>解決指針</vt:lpstr>
      <vt:lpstr>解決指針</vt:lpstr>
      <vt:lpstr>狙い・ポイント</vt:lpstr>
      <vt:lpstr>狙い・ポイント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6544</cp:revision>
  <cp:lastPrinted>2019-12-11T06:41:24Z</cp:lastPrinted>
  <dcterms:created xsi:type="dcterms:W3CDTF">2016-11-21T06:16:44Z</dcterms:created>
  <dcterms:modified xsi:type="dcterms:W3CDTF">2019-12-13T07:05:40Z</dcterms:modified>
</cp:coreProperties>
</file>